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F7A29-A9C8-4E05-9865-8FF040B5BEED}" type="datetimeFigureOut">
              <a:rPr lang="ru-RU" smtClean="0"/>
              <a:t>23.10.2024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D5F60-4264-4F13-8423-536940FA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99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F7A29-A9C8-4E05-9865-8FF040B5BEED}" type="datetimeFigureOut">
              <a:rPr lang="ru-RU" smtClean="0"/>
              <a:t>23.10.2024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D5F60-4264-4F13-8423-536940FA1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29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Пример сети</a:t>
            </a:r>
            <a:endParaRPr lang="ru-RU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4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Динамическая маршрутизация</a:t>
            </a:r>
            <a:endParaRPr lang="ru-RU" sz="36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0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Алгоритмы маршрутизации</a:t>
            </a:r>
            <a:r>
              <a:rPr lang="ru-RU" i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i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28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разработки алгоритмов маршрутизации :</a:t>
            </a:r>
            <a:r>
              <a:rPr lang="ru-RU" sz="2800" i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7682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Алгоритмы маршрутизации</a:t>
            </a:r>
            <a:r>
              <a:rPr lang="ru-RU" i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i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28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разработки алгоритмов маршрутизации :</a:t>
            </a:r>
            <a:r>
              <a:rPr lang="ru-RU" sz="2800" i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4806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Типы алгоритмов </a:t>
            </a:r>
            <a:endParaRPr lang="ru-RU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2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Показатели алгоритмов (метрики) </a:t>
            </a:r>
            <a:endParaRPr lang="ru-RU" sz="36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18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7074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28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протоколов маршрутизации для получения информации об удаленных сетях</a:t>
            </a:r>
            <a:endParaRPr lang="ru-RU" sz="28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17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28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протоколов маршрутизации для получения информации об удаленных сетях</a:t>
            </a:r>
            <a:endParaRPr lang="ru-RU" sz="28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6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28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протоколов маршрутизации для получения информации об удаленных сетях</a:t>
            </a:r>
            <a:endParaRPr lang="ru-RU" sz="28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90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28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протоколов маршрутизации для получения информации об удаленных сетях</a:t>
            </a:r>
            <a:endParaRPr lang="ru-RU" sz="28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3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Пример сети</a:t>
            </a:r>
            <a:endParaRPr lang="ru-RU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8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28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протоколов маршрутизации для получения информации об удаленных сетях</a:t>
            </a:r>
            <a:endParaRPr lang="ru-RU" sz="28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8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28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протоколов маршрутизации для получения информации об удаленных сетях</a:t>
            </a:r>
            <a:endParaRPr lang="ru-RU" sz="28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3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0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59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 b="1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Примерное графическое изображение связей между сетями Интернета. Изображены только связи между серверами.</a:t>
            </a:r>
            <a:endParaRPr lang="ru-RU" altLang="ru-RU" sz="2400" b="1" smtClean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74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Концепция автономных систем </a:t>
            </a:r>
            <a:endParaRPr lang="ru-RU" sz="28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77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200" b="1" smtClean="0">
                <a:solidFill>
                  <a:srgbClr val="660033"/>
                </a:solidFill>
              </a:rPr>
              <a:t>Архитектура маршрутизации Интернет</a:t>
            </a:r>
            <a:endParaRPr lang="ru-RU" altLang="ru-RU" sz="3200" b="1" smtClean="0">
              <a:solidFill>
                <a:srgbClr val="660033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60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585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3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b="1" smtClean="0">
                <a:solidFill>
                  <a:srgbClr val="800080"/>
                </a:solidFill>
                <a:latin typeface="Times New Roman" pitchFamily="18" charset="0"/>
              </a:rPr>
              <a:t>Автономная система</a:t>
            </a:r>
            <a:endParaRPr lang="ru-RU" altLang="ru-RU" smtClean="0">
              <a:latin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маршрутизации</a:t>
            </a:r>
            <a:endParaRPr lang="ru-RU" i="1" dirty="0">
              <a:solidFill>
                <a:srgbClr val="92D05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65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0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be-BY" altLang="ru-RU" sz="4000" smtClean="0">
                <a:solidFill>
                  <a:srgbClr val="800000"/>
                </a:solidFill>
              </a:rPr>
              <a:t>Протоколы внутренней и внешней маршрутизации.</a:t>
            </a:r>
            <a:endParaRPr lang="ru-RU" altLang="ru-RU" sz="4000" smtClean="0">
              <a:solidFill>
                <a:srgbClr val="80000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60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02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400" b="1" smtClean="0">
                <a:solidFill>
                  <a:srgbClr val="660033"/>
                </a:solidFill>
              </a:rPr>
              <a:t>Протоколы внутренней маршрутизации</a:t>
            </a:r>
            <a:br>
              <a:rPr lang="ru-RU" altLang="ru-RU" sz="2400" b="1" smtClean="0">
                <a:solidFill>
                  <a:srgbClr val="660033"/>
                </a:solidFill>
              </a:rPr>
            </a:br>
            <a:r>
              <a:rPr lang="ru-RU" altLang="ru-RU" sz="2400" b="1" smtClean="0">
                <a:solidFill>
                  <a:srgbClr val="660033"/>
                </a:solidFill>
              </a:rPr>
              <a:t>(</a:t>
            </a:r>
            <a:r>
              <a:rPr lang="en-US" altLang="ru-RU" sz="2400" b="1" smtClean="0">
                <a:solidFill>
                  <a:srgbClr val="660033"/>
                </a:solidFill>
              </a:rPr>
              <a:t>In</a:t>
            </a:r>
            <a:r>
              <a:rPr lang="ru-RU" altLang="ru-RU" sz="2400" b="1" smtClean="0">
                <a:solidFill>
                  <a:srgbClr val="660033"/>
                </a:solidFill>
              </a:rPr>
              <a:t>terior routing protocols)</a:t>
            </a:r>
            <a:endParaRPr lang="ru-RU" altLang="ru-RU" sz="2400" b="1" smtClean="0">
              <a:solidFill>
                <a:srgbClr val="660033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6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Clr>
                <a:srgbClr val="FF3300"/>
              </a:buClr>
              <a:buSzPct val="120000"/>
              <a:defRPr/>
            </a:pPr>
            <a:r>
              <a:rPr lang="ru-RU" altLang="ru-RU" sz="2400" b="1" smtClean="0">
                <a:solidFill>
                  <a:srgbClr val="660033"/>
                </a:solidFill>
                <a:latin typeface="Arial" pitchFamily="34" charset="0"/>
                <a:ea typeface="+mn-ea"/>
                <a:cs typeface="+mn-cs"/>
              </a:rPr>
              <a:t>Протоколы внутренней маршрутизации.</a:t>
            </a:r>
            <a:br>
              <a:rPr lang="ru-RU" altLang="ru-RU" sz="2400" b="1" smtClean="0">
                <a:solidFill>
                  <a:srgbClr val="660033"/>
                </a:solidFill>
                <a:latin typeface="Arial" pitchFamily="34" charset="0"/>
                <a:ea typeface="+mn-ea"/>
                <a:cs typeface="+mn-cs"/>
              </a:rPr>
            </a:br>
            <a:r>
              <a:rPr lang="ru-RU" altLang="ru-RU" sz="2400" b="1" smtClean="0">
                <a:solidFill>
                  <a:srgbClr val="660033"/>
                </a:solidFill>
                <a:latin typeface="Arial" pitchFamily="34" charset="0"/>
                <a:ea typeface="+mn-ea"/>
                <a:cs typeface="+mn-cs"/>
              </a:rPr>
              <a:t>Обзор популярных протоколов (</a:t>
            </a:r>
            <a:r>
              <a:rPr lang="en-US" altLang="ru-RU" sz="2400" b="1" smtClean="0">
                <a:solidFill>
                  <a:srgbClr val="660033"/>
                </a:solidFill>
                <a:latin typeface="Arial" pitchFamily="34" charset="0"/>
                <a:ea typeface="+mn-ea"/>
                <a:cs typeface="+mn-cs"/>
              </a:rPr>
              <a:t>In</a:t>
            </a:r>
            <a:r>
              <a:rPr lang="ru-RU" altLang="ru-RU" sz="2400" b="1" smtClean="0">
                <a:solidFill>
                  <a:srgbClr val="660033"/>
                </a:solidFill>
                <a:latin typeface="Arial" pitchFamily="34" charset="0"/>
                <a:ea typeface="+mn-ea"/>
                <a:cs typeface="+mn-cs"/>
              </a:rPr>
              <a:t>terior routing protocols)</a:t>
            </a:r>
            <a:endParaRPr lang="ru-RU" altLang="ru-RU" sz="2400" b="1" dirty="0">
              <a:solidFill>
                <a:srgbClr val="660033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66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2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27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400" b="1" smtClean="0">
                <a:solidFill>
                  <a:srgbClr val="660033"/>
                </a:solidFill>
              </a:rPr>
              <a:t>Протоколы внешней маршрутизации</a:t>
            </a:r>
            <a:br>
              <a:rPr lang="ru-RU" altLang="ru-RU" sz="2400" b="1" smtClean="0">
                <a:solidFill>
                  <a:srgbClr val="660033"/>
                </a:solidFill>
              </a:rPr>
            </a:br>
            <a:r>
              <a:rPr lang="en-US" altLang="ru-RU" sz="2400" b="1" smtClean="0">
                <a:solidFill>
                  <a:srgbClr val="660033"/>
                </a:solidFill>
              </a:rPr>
              <a:t>E</a:t>
            </a:r>
            <a:r>
              <a:rPr lang="ru-RU" altLang="ru-RU" sz="2400" b="1" smtClean="0">
                <a:solidFill>
                  <a:srgbClr val="660033"/>
                </a:solidFill>
              </a:rPr>
              <a:t>xterior routing protocols</a:t>
            </a:r>
            <a:endParaRPr lang="ru-RU" altLang="ru-RU" sz="2400" b="1" smtClean="0">
              <a:solidFill>
                <a:srgbClr val="660033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01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i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таблицы маршрутизации</a:t>
            </a:r>
            <a:endParaRPr lang="ru-RU" sz="2800" i="1" dirty="0">
              <a:solidFill>
                <a:srgbClr val="00B0F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86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200" smtClean="0">
                <a:solidFill>
                  <a:srgbClr val="990033"/>
                </a:solidFill>
                <a:latin typeface="Arial Unicode MS" pitchFamily="34" charset="-128"/>
              </a:rPr>
              <a:t>Дистанционно-векторный алгоритм</a:t>
            </a:r>
            <a:r>
              <a:rPr lang="en-US" altLang="ru-RU" sz="3200" smtClean="0">
                <a:solidFill>
                  <a:srgbClr val="990033"/>
                </a:solidFill>
                <a:latin typeface="Arial Unicode MS" pitchFamily="34" charset="-128"/>
              </a:rPr>
              <a:t> </a:t>
            </a:r>
            <a:br>
              <a:rPr lang="en-US" altLang="ru-RU" sz="3200" smtClean="0">
                <a:solidFill>
                  <a:srgbClr val="990033"/>
                </a:solidFill>
                <a:latin typeface="Arial Unicode MS" pitchFamily="34" charset="-128"/>
              </a:rPr>
            </a:br>
            <a:r>
              <a:rPr lang="en-US" altLang="ru-RU" sz="3200" smtClean="0">
                <a:solidFill>
                  <a:srgbClr val="990033"/>
                </a:solidFill>
                <a:latin typeface="Arial Unicode MS" pitchFamily="34" charset="-128"/>
              </a:rPr>
              <a:t>(</a:t>
            </a:r>
            <a:r>
              <a:rPr lang="ru-RU" altLang="ru-RU" sz="3200" smtClean="0">
                <a:solidFill>
                  <a:srgbClr val="990033"/>
                </a:solidFill>
                <a:latin typeface="Arial Unicode MS" pitchFamily="34" charset="-128"/>
              </a:rPr>
              <a:t>маршрутизация по вектору расстояний</a:t>
            </a:r>
            <a:r>
              <a:rPr lang="en-US" altLang="ru-RU" sz="3200" smtClean="0">
                <a:solidFill>
                  <a:srgbClr val="990033"/>
                </a:solidFill>
                <a:latin typeface="Arial Unicode MS" pitchFamily="34" charset="-128"/>
              </a:rPr>
              <a:t>)</a:t>
            </a:r>
            <a:endParaRPr lang="ru-RU" altLang="ru-RU" sz="3200" smtClean="0">
              <a:solidFill>
                <a:srgbClr val="990033"/>
              </a:solidFill>
              <a:latin typeface="Arial Unicode MS" pitchFamily="34" charset="-128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48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00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28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Протокол маршрутной информации (RIP – Routing Information Protocol)</a:t>
            </a:r>
            <a:endParaRPr lang="ru-RU" sz="2800" b="1" dirty="0" smtClean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smtClean="0"/>
              <a:t>Каждый маршрутизатор видит свои сети, ничего не знает о соседях.</a:t>
            </a:r>
            <a:endParaRPr lang="ru-RU" altLang="ru-RU" sz="36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39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600" smtClean="0"/>
              <a:t>Маршрутизаторы посылают запросы соседям.</a:t>
            </a:r>
            <a:endParaRPr lang="ru-RU" sz="3600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04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600" smtClean="0"/>
              <a:t>Маршрутизаторы включают в отклик данные своих таблиц маршрутизации.</a:t>
            </a:r>
            <a:endParaRPr lang="ru-RU" sz="3600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68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600" smtClean="0"/>
              <a:t>Маршрутизаторы откликаются посылкой данных своих таблиц маршрутизации соседям.</a:t>
            </a:r>
            <a:endParaRPr lang="ru-RU" sz="3600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01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600" smtClean="0"/>
              <a:t>Маршрутизаторы обновили свои таблицы маршрутизации, знают о соседях.</a:t>
            </a:r>
            <a:endParaRPr lang="ru-RU" sz="3600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1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40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Основные характеристики RIP:</a:t>
            </a:r>
            <a:r>
              <a:rPr lang="ru-RU" smtClean="0"/>
              <a:t> </a:t>
            </a:r>
            <a:endParaRPr 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39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b="1" smtClean="0">
                <a:solidFill>
                  <a:srgbClr val="660033"/>
                </a:solidFill>
              </a:rPr>
              <a:t>Таблица маршрутизации RIP содержит по записи на каждый маршрут</a:t>
            </a:r>
            <a:r>
              <a:rPr lang="en-US" altLang="ru-RU" sz="2800" b="1" smtClean="0">
                <a:solidFill>
                  <a:srgbClr val="660033"/>
                </a:solidFill>
              </a:rPr>
              <a:t> </a:t>
            </a:r>
            <a:r>
              <a:rPr lang="ru-RU" altLang="ru-RU" sz="2800" b="1" smtClean="0">
                <a:solidFill>
                  <a:srgbClr val="660033"/>
                </a:solidFill>
              </a:rPr>
              <a:t>и включает в себя:</a:t>
            </a:r>
            <a:endParaRPr lang="ru-RU" altLang="ru-RU" sz="2800" b="1" smtClean="0">
              <a:solidFill>
                <a:srgbClr val="660033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4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79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b="1" smtClean="0"/>
              <a:t>Алгоритм обновления </a:t>
            </a:r>
            <a:r>
              <a:rPr lang="en-US" altLang="ru-RU" sz="3600" b="1" smtClean="0"/>
              <a:t>RIP-</a:t>
            </a:r>
            <a:r>
              <a:rPr lang="ru-RU" altLang="ru-RU" sz="3600" b="1" smtClean="0"/>
              <a:t>таблицы</a:t>
            </a:r>
            <a:endParaRPr lang="ru-RU" altLang="ru-RU" sz="3600" b="1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3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Запрос и ответ</a:t>
            </a:r>
            <a:endParaRPr lang="ru-RU" altLang="ru-RU" sz="3600" smtClean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63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70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2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b="1" smtClean="0"/>
              <a:t>Пример </a:t>
            </a:r>
            <a:r>
              <a:rPr lang="en-US" altLang="ru-RU" sz="3600" b="1" smtClean="0"/>
              <a:t>RIP</a:t>
            </a:r>
            <a:r>
              <a:rPr lang="ru-RU" altLang="ru-RU" sz="3600" b="1" smtClean="0"/>
              <a:t>-системы</a:t>
            </a:r>
            <a:endParaRPr lang="ru-RU" altLang="ru-RU" sz="3600" b="1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80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smtClean="0"/>
              <a:t>Начальное состояние маршрутных таблиц для </a:t>
            </a:r>
            <a:r>
              <a:rPr lang="en-US" sz="3600" b="1" smtClean="0"/>
              <a:t>M1 </a:t>
            </a:r>
            <a:r>
              <a:rPr lang="ru-RU" sz="3600" b="1" smtClean="0"/>
              <a:t>и </a:t>
            </a:r>
            <a:r>
              <a:rPr lang="en-US" sz="3600" b="1" smtClean="0"/>
              <a:t>M5</a:t>
            </a:r>
            <a:endParaRPr lang="ru-RU" sz="3600" b="1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8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smtClean="0"/>
              <a:t>Полное состояние маршрутной</a:t>
            </a:r>
            <a:br>
              <a:rPr lang="ru-RU" sz="3600" b="1" smtClean="0"/>
            </a:br>
            <a:r>
              <a:rPr lang="ru-RU" sz="3600" b="1" smtClean="0"/>
              <a:t> таблицы для </a:t>
            </a:r>
            <a:r>
              <a:rPr lang="en-US" sz="3600" b="1" smtClean="0"/>
              <a:t>M1 </a:t>
            </a:r>
            <a:endParaRPr lang="ru-RU" sz="3600" b="1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17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smtClean="0"/>
              <a:t>Состояние маршрутной</a:t>
            </a:r>
            <a:br>
              <a:rPr lang="ru-RU" sz="3600" b="1" smtClean="0"/>
            </a:br>
            <a:r>
              <a:rPr lang="ru-RU" sz="3600" b="1" smtClean="0"/>
              <a:t> таблицы </a:t>
            </a:r>
            <a:r>
              <a:rPr lang="en-US" sz="3600" b="1" smtClean="0"/>
              <a:t>M1 </a:t>
            </a:r>
            <a:r>
              <a:rPr lang="ru-RU" sz="3600" b="1" smtClean="0"/>
              <a:t>при обрыве связи</a:t>
            </a:r>
            <a:endParaRPr lang="ru-RU" sz="3600" b="1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18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smtClean="0"/>
              <a:t>Состояние маршрутной</a:t>
            </a:r>
            <a:br>
              <a:rPr lang="ru-RU" sz="3600" b="1" smtClean="0"/>
            </a:br>
            <a:r>
              <a:rPr lang="ru-RU" sz="3600" b="1" smtClean="0"/>
              <a:t> таблицы </a:t>
            </a:r>
            <a:r>
              <a:rPr lang="en-US" sz="3600" b="1" smtClean="0"/>
              <a:t>M1 </a:t>
            </a:r>
            <a:r>
              <a:rPr lang="ru-RU" sz="3600" b="1" smtClean="0"/>
              <a:t>при обрыве связи</a:t>
            </a:r>
            <a:endParaRPr lang="ru-RU" sz="3600" b="1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12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 smtClean="0"/>
              <a:t>Недостатки протокола </a:t>
            </a:r>
            <a:r>
              <a:rPr lang="en-US" altLang="ru-RU" sz="3600" b="1" smtClean="0"/>
              <a:t>RIP</a:t>
            </a:r>
            <a:endParaRPr lang="ru-RU" altLang="ru-RU" sz="3600" b="1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0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29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89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58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200" b="1" smtClean="0">
                <a:solidFill>
                  <a:srgbClr val="800000"/>
                </a:solidFill>
              </a:rPr>
              <a:t>RIP-проблемы:</a:t>
            </a:r>
            <a:endParaRPr lang="ru-RU" altLang="ru-RU" sz="3200" b="1" smtClean="0">
              <a:solidFill>
                <a:srgbClr val="80000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9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40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Нестабильность:</a:t>
            </a:r>
            <a:endParaRPr lang="ru-RU" sz="4000" b="1" dirty="0" smtClean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17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200" b="1" smtClean="0">
                <a:solidFill>
                  <a:srgbClr val="800000"/>
                </a:solidFill>
              </a:rPr>
              <a:t>Разрешение подобных ситуаций:</a:t>
            </a:r>
            <a:endParaRPr lang="ru-RU" altLang="ru-RU" sz="3200" b="1" smtClean="0">
              <a:solidFill>
                <a:srgbClr val="80000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240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9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1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91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950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1600" b="1" smtClean="0">
                <a:latin typeface="Arial" pitchFamily="34" charset="0"/>
                <a:cs typeface="Arial" pitchFamily="34" charset="0"/>
              </a:rPr>
              <a:t>3.10.</a:t>
            </a:r>
            <a:r>
              <a:rPr lang="en-US" altLang="ru-RU" sz="160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altLang="ru-RU" sz="1600" b="1" smtClean="0">
                <a:latin typeface="Arial" pitchFamily="34" charset="0"/>
                <a:cs typeface="Arial" pitchFamily="34" charset="0"/>
              </a:rPr>
              <a:t>Демонстрационный пример настройки</a:t>
            </a:r>
            <a:r>
              <a:rPr lang="ru-RU" altLang="ru-RU" sz="1600" b="1" i="1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ru-RU" sz="1600" b="1" i="1" smtClean="0">
                <a:latin typeface="Arial" pitchFamily="34" charset="0"/>
                <a:cs typeface="Arial" pitchFamily="34" charset="0"/>
              </a:rPr>
              <a:t>RIPv2.</a:t>
            </a:r>
            <a:endParaRPr lang="en-US" altLang="ru-RU" sz="160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b="1" smtClean="0">
                <a:solidFill>
                  <a:srgbClr val="800000"/>
                </a:solidFill>
              </a:rPr>
              <a:t>4.6</a:t>
            </a:r>
            <a:r>
              <a:rPr lang="ru-RU" altLang="ru-RU" b="1" smtClean="0">
                <a:solidFill>
                  <a:srgbClr val="800000"/>
                </a:solidFill>
              </a:rPr>
              <a:t>.</a:t>
            </a:r>
            <a:r>
              <a:rPr lang="en-US" altLang="ru-RU" b="1" smtClean="0">
                <a:solidFill>
                  <a:srgbClr val="800000"/>
                </a:solidFill>
              </a:rPr>
              <a:t> </a:t>
            </a:r>
            <a:r>
              <a:rPr lang="ru-RU" altLang="ru-RU" b="1" smtClean="0">
                <a:solidFill>
                  <a:srgbClr val="800000"/>
                </a:solidFill>
              </a:rPr>
              <a:t>Протоколы маршрутизации</a:t>
            </a:r>
            <a:endParaRPr lang="ru-RU" altLang="ru-RU" b="1" smtClean="0">
              <a:solidFill>
                <a:srgbClr val="80000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594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51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464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0165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84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Экран (4:3)</PresentationFormat>
  <Paragraphs>45</Paragraphs>
  <Slides>72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3" baseType="lpstr">
      <vt:lpstr>Тема Office</vt:lpstr>
      <vt:lpstr>Пример сети</vt:lpstr>
      <vt:lpstr>Пример сети</vt:lpstr>
      <vt:lpstr>Настройка маршрутизации</vt:lpstr>
      <vt:lpstr>Просмотр таблицы маршрутизации</vt:lpstr>
      <vt:lpstr>Презентация PowerPoint</vt:lpstr>
      <vt:lpstr>Презентация PowerPoint</vt:lpstr>
      <vt:lpstr>4.6. Протоколы маршрутизации</vt:lpstr>
      <vt:lpstr>Презентация PowerPoint</vt:lpstr>
      <vt:lpstr>Презентация PowerPoint</vt:lpstr>
      <vt:lpstr>Динамическая маршрутизация</vt:lpstr>
      <vt:lpstr>Алгоритмы маршрутизации Цели разработки алгоритмов маршрутизации : </vt:lpstr>
      <vt:lpstr>Алгоритмы маршрутизации Цели разработки алгоритмов маршрутизации : </vt:lpstr>
      <vt:lpstr>Типы алгоритмов </vt:lpstr>
      <vt:lpstr>Показатели алгоритмов (метрики) </vt:lpstr>
      <vt:lpstr>Презентация PowerPoint</vt:lpstr>
      <vt:lpstr>Использование протоколов маршрутизации для получения информации об удаленных сетях</vt:lpstr>
      <vt:lpstr>Использование протоколов маршрутизации для получения информации об удаленных сетях</vt:lpstr>
      <vt:lpstr>Использование протоколов маршрутизации для получения информации об удаленных сетях</vt:lpstr>
      <vt:lpstr>Использование протоколов маршрутизации для получения информации об удаленных сетях</vt:lpstr>
      <vt:lpstr>Использование протоколов маршрутизации для получения информации об удаленных сетях</vt:lpstr>
      <vt:lpstr>Использование протоколов маршрутизации для получения информации об удаленных сетях</vt:lpstr>
      <vt:lpstr>Презентация PowerPoint</vt:lpstr>
      <vt:lpstr>Презентация PowerPoint</vt:lpstr>
      <vt:lpstr>Примерное графическое изображение связей между сетями Интернета. Изображены только связи между серверами.</vt:lpstr>
      <vt:lpstr>Концепция автономных систем </vt:lpstr>
      <vt:lpstr>Архитектура маршрутизации Интернет</vt:lpstr>
      <vt:lpstr>Презентация PowerPoint</vt:lpstr>
      <vt:lpstr>Презентация PowerPoint</vt:lpstr>
      <vt:lpstr>Автономная система</vt:lpstr>
      <vt:lpstr>Презентация PowerPoint</vt:lpstr>
      <vt:lpstr>Протоколы внутренней и внешней маршрутизации.</vt:lpstr>
      <vt:lpstr>Презентация PowerPoint</vt:lpstr>
      <vt:lpstr>Презентация PowerPoint</vt:lpstr>
      <vt:lpstr>Протоколы внутренней маршрутизации (Interior routing protocols)</vt:lpstr>
      <vt:lpstr>Протоколы внутренней маршрутизации. Обзор популярных протоколов (Interior routing protocols)</vt:lpstr>
      <vt:lpstr>Презентация PowerPoint</vt:lpstr>
      <vt:lpstr>Презентация PowerPoint</vt:lpstr>
      <vt:lpstr>Протоколы внешней маршрутизации Exterior routing protocols</vt:lpstr>
      <vt:lpstr>Презентация PowerPoint</vt:lpstr>
      <vt:lpstr>Дистанционно-векторный алгоритм  (маршрутизация по вектору расстояний)</vt:lpstr>
      <vt:lpstr>Презентация PowerPoint</vt:lpstr>
      <vt:lpstr>Протокол маршрутной информации (RIP – Routing Information Protocol)</vt:lpstr>
      <vt:lpstr>Каждый маршрутизатор видит свои сети, ничего не знает о соседях.</vt:lpstr>
      <vt:lpstr>Маршрутизаторы посылают запросы соседям.</vt:lpstr>
      <vt:lpstr>Маршрутизаторы включают в отклик данные своих таблиц маршрутизации.</vt:lpstr>
      <vt:lpstr>Маршрутизаторы откликаются посылкой данных своих таблиц маршрутизации соседям.</vt:lpstr>
      <vt:lpstr>Маршрутизаторы обновили свои таблицы маршрутизации, знают о соседях.</vt:lpstr>
      <vt:lpstr>Основные характеристики RIP: </vt:lpstr>
      <vt:lpstr>Таблица маршрутизации RIP содержит по записи на каждый маршрут и включает в себя:</vt:lpstr>
      <vt:lpstr>Алгоритм обновления RIP-таблицы</vt:lpstr>
      <vt:lpstr>Запрос и ответ</vt:lpstr>
      <vt:lpstr>Презентация PowerPoint</vt:lpstr>
      <vt:lpstr>Презентация PowerPoint</vt:lpstr>
      <vt:lpstr>Пример RIP-системы</vt:lpstr>
      <vt:lpstr>Начальное состояние маршрутных таблиц для M1 и M5</vt:lpstr>
      <vt:lpstr>Полное состояние маршрутной  таблицы для M1 </vt:lpstr>
      <vt:lpstr>Состояние маршрутной  таблицы M1 при обрыве связи</vt:lpstr>
      <vt:lpstr>Состояние маршрутной  таблицы M1 при обрыве связи</vt:lpstr>
      <vt:lpstr>Недостатки протокола RIP</vt:lpstr>
      <vt:lpstr>Презентация PowerPoint</vt:lpstr>
      <vt:lpstr>Презентация PowerPoint</vt:lpstr>
      <vt:lpstr>RIP-проблемы:</vt:lpstr>
      <vt:lpstr>Нестабильность:</vt:lpstr>
      <vt:lpstr>Разрешение подобных ситуаций:</vt:lpstr>
      <vt:lpstr>Презентация PowerPoint</vt:lpstr>
      <vt:lpstr>Презентация PowerPoint</vt:lpstr>
      <vt:lpstr>Презентация PowerPoint</vt:lpstr>
      <vt:lpstr>Презентация PowerPoint</vt:lpstr>
      <vt:lpstr>3.10. Демонстрационный пример настройки RIPv2.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Пример сети</dc:title>
  <dc:creator>Soboleva Tatsiana V.</dc:creator>
  <cp:lastModifiedBy>Soboleva Tatsiana V.</cp:lastModifiedBy>
  <cp:revision>1</cp:revision>
  <dcterms:created xsi:type="dcterms:W3CDTF">2024-10-23T08:34:40Z</dcterms:created>
  <dcterms:modified xsi:type="dcterms:W3CDTF">2024-10-23T08:34:40Z</dcterms:modified>
</cp:coreProperties>
</file>